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5"/>
  </p:notesMasterIdLst>
  <p:sldIdLst>
    <p:sldId id="548" r:id="rId3"/>
    <p:sldId id="648" r:id="rId4"/>
    <p:sldId id="631" r:id="rId5"/>
    <p:sldId id="655" r:id="rId6"/>
    <p:sldId id="656" r:id="rId7"/>
    <p:sldId id="657" r:id="rId8"/>
    <p:sldId id="715" r:id="rId9"/>
    <p:sldId id="658" r:id="rId10"/>
    <p:sldId id="677" r:id="rId11"/>
    <p:sldId id="589" r:id="rId12"/>
    <p:sldId id="659" r:id="rId13"/>
    <p:sldId id="660" r:id="rId14"/>
    <p:sldId id="674" r:id="rId15"/>
    <p:sldId id="591" r:id="rId16"/>
    <p:sldId id="661" r:id="rId17"/>
    <p:sldId id="667" r:id="rId18"/>
    <p:sldId id="590" r:id="rId19"/>
    <p:sldId id="664" r:id="rId20"/>
    <p:sldId id="666" r:id="rId21"/>
    <p:sldId id="673" r:id="rId22"/>
    <p:sldId id="670" r:id="rId23"/>
    <p:sldId id="665" r:id="rId24"/>
    <p:sldId id="716" r:id="rId25"/>
    <p:sldId id="717" r:id="rId26"/>
    <p:sldId id="701" r:id="rId27"/>
    <p:sldId id="702" r:id="rId28"/>
    <p:sldId id="713" r:id="rId29"/>
    <p:sldId id="703" r:id="rId30"/>
    <p:sldId id="704" r:id="rId31"/>
    <p:sldId id="705" r:id="rId32"/>
    <p:sldId id="706" r:id="rId33"/>
    <p:sldId id="707" r:id="rId34"/>
    <p:sldId id="680" r:id="rId35"/>
    <p:sldId id="718" r:id="rId36"/>
    <p:sldId id="679" r:id="rId37"/>
    <p:sldId id="678" r:id="rId38"/>
    <p:sldId id="708" r:id="rId39"/>
    <p:sldId id="714" r:id="rId40"/>
    <p:sldId id="719" r:id="rId41"/>
    <p:sldId id="689" r:id="rId42"/>
    <p:sldId id="690" r:id="rId43"/>
    <p:sldId id="709" r:id="rId44"/>
    <p:sldId id="710" r:id="rId45"/>
    <p:sldId id="711" r:id="rId46"/>
    <p:sldId id="712" r:id="rId47"/>
    <p:sldId id="694" r:id="rId48"/>
    <p:sldId id="695" r:id="rId49"/>
    <p:sldId id="696" r:id="rId50"/>
    <p:sldId id="697" r:id="rId51"/>
    <p:sldId id="698" r:id="rId52"/>
    <p:sldId id="699" r:id="rId53"/>
    <p:sldId id="700" r:id="rId54"/>
  </p:sldIdLst>
  <p:sldSz cx="9144000" cy="6858000" type="screen4x3"/>
  <p:notesSz cx="6858000" cy="9144000"/>
  <p:custDataLst>
    <p:tags r:id="rId5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84" d="100"/>
          <a:sy n="84" d="100"/>
        </p:scale>
        <p:origin x="64" y="23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s-i-notation-and-building-blocks-817b1d2ea04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eremyjordan.me/intro-to-neural-network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34102" y="258839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퍼셉트론의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이해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입출력의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 함수로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</a:t>
            </a:r>
            <a:r>
              <a:rPr lang="en-US" altLang="ko-KR" dirty="0" smtClean="0"/>
              <a:t>(identity)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4" y="2021460"/>
            <a:ext cx="6162516" cy="38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일반화된 </a:t>
            </a:r>
            <a:r>
              <a:rPr lang="ko-KR" altLang="en-US" dirty="0" err="1" smtClean="0"/>
              <a:t>인공신경망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5" y="1894041"/>
            <a:ext cx="6730093" cy="375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2251" y="2652516"/>
            <a:ext cx="80021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축색돌기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8925" y="2071885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 접합부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7020" y="3168913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신경의 조직</a:t>
            </a:r>
          </a:p>
        </p:txBody>
      </p:sp>
    </p:spTree>
    <p:extLst>
      <p:ext uri="{BB962C8B-B14F-4D97-AF65-F5344CB8AC3E}">
        <p14:creationId xmlns:p14="http://schemas.microsoft.com/office/powerpoint/2010/main" val="17742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 값이 임계 값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결과가 임계 값 이상이면 활성화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결과가 임계 값 </a:t>
            </a:r>
            <a:r>
              <a:rPr lang="ko-KR" altLang="en-US" dirty="0" smtClean="0"/>
              <a:t>미만이면 비활성화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78" y="2369037"/>
            <a:ext cx="6453699" cy="3878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7505" y="4217543"/>
            <a:ext cx="2729797" cy="86029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raw.githubusercontent.com/sausheong/gonn/master/imgs/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70" y="1585159"/>
            <a:ext cx="5235015" cy="28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sausheong/gonn/master/imgs/matri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58" y="4669949"/>
            <a:ext cx="6155267" cy="13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48264" y="1935804"/>
            <a:ext cx="1352145" cy="273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296677" y="2730230"/>
            <a:ext cx="727659" cy="238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266944" y="3596860"/>
            <a:ext cx="255868" cy="201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110902" y="1491279"/>
            <a:ext cx="2821021" cy="287220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82277" y="1716220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06206" y="2405415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4782" y="3046837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인공신경망의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함수의 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값이 </a:t>
            </a:r>
            <a:r>
              <a:rPr lang="en-US" altLang="ko-KR" dirty="0" smtClean="0"/>
              <a:t>(0~1)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0" y="2149813"/>
            <a:ext cx="7930392" cy="40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× 3</a:t>
            </a:r>
            <a:r>
              <a:rPr lang="ko-KR" altLang="en-US" dirty="0" smtClean="0"/>
              <a:t>의 가중치 실수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2" y="1706649"/>
            <a:ext cx="8184139" cy="3973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351" y="6465306"/>
            <a:ext cx="8377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https://towardsdatascience.com/neural-networks-i-notation-and-building-blocks-817b1d2ea04b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33491" y="1979720"/>
            <a:ext cx="807868" cy="311606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29304" y="5680450"/>
            <a:ext cx="1447061" cy="259566"/>
          </a:xfrm>
          <a:prstGeom prst="wedgeRoundRectCallout">
            <a:avLst>
              <a:gd name="adj1" fmla="val -23497"/>
              <a:gd name="adj2" fmla="val -272297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층</a:t>
            </a:r>
            <a:r>
              <a:rPr lang="en-US" altLang="ko-KR" sz="1100" dirty="0" smtClean="0">
                <a:solidFill>
                  <a:srgbClr val="0000FF"/>
                </a:solidFill>
              </a:rPr>
              <a:t>, layer</a:t>
            </a:r>
            <a:r>
              <a:rPr lang="ko-KR" altLang="en-US" sz="1100" dirty="0" smtClean="0">
                <a:solidFill>
                  <a:srgbClr val="0000FF"/>
                </a:solidFill>
              </a:rPr>
              <a:t>라고 부름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26598" y="2588393"/>
            <a:ext cx="3890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4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입력의 특징</a:t>
            </a:r>
            <a:r>
              <a:rPr lang="en-US" altLang="ko-KR" dirty="0" smtClean="0"/>
              <a:t>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… 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입력의 자료 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특징</a:t>
            </a:r>
            <a:r>
              <a:rPr lang="en-US" altLang="ko-KR" dirty="0"/>
              <a:t> n</a:t>
            </a:r>
            <a:r>
              <a:rPr lang="ko-KR" altLang="ko-KR" dirty="0"/>
              <a:t>개가 있는 뉴런 신경망에서 하나의 출력 </a:t>
            </a:r>
            <a:r>
              <a:rPr lang="ko-KR" altLang="ko-KR" dirty="0" smtClean="0"/>
              <a:t>계산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52" y="2507852"/>
            <a:ext cx="6614496" cy="346681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066493" y="5499914"/>
            <a:ext cx="2637257" cy="440102"/>
          </a:xfrm>
          <a:prstGeom prst="wedgeRoundRectCallout">
            <a:avLst>
              <a:gd name="adj1" fmla="val -20250"/>
              <a:gd name="adj2" fmla="val -414650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n: </a:t>
            </a:r>
            <a:r>
              <a:rPr lang="en-US" altLang="ko-KR" sz="1100" dirty="0">
                <a:solidFill>
                  <a:srgbClr val="0000FF"/>
                </a:solidFill>
              </a:rPr>
              <a:t>MNIST </a:t>
            </a:r>
            <a:r>
              <a:rPr lang="ko-KR" altLang="en-US" sz="1100" dirty="0" err="1">
                <a:solidFill>
                  <a:srgbClr val="0000FF"/>
                </a:solidFill>
              </a:rPr>
              <a:t>손글씨에서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</a:t>
            </a:r>
            <a:r>
              <a:rPr lang="ko-KR" altLang="en-US" sz="1100" dirty="0" smtClean="0">
                <a:solidFill>
                  <a:srgbClr val="0000FF"/>
                </a:solidFill>
              </a:rPr>
              <a:t> 이미지 하나의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펙셀</a:t>
            </a:r>
            <a:r>
              <a:rPr lang="ko-KR" altLang="en-US" sz="1100" dirty="0" smtClean="0">
                <a:solidFill>
                  <a:srgbClr val="0000FF"/>
                </a:solidFill>
              </a:rPr>
              <a:t> 수인 </a:t>
            </a:r>
            <a:r>
              <a:rPr lang="en-US" altLang="ko-KR" sz="1100" dirty="0" smtClean="0">
                <a:solidFill>
                  <a:srgbClr val="0000FF"/>
                </a:solidFill>
              </a:rPr>
              <a:t>786(28 x</a:t>
            </a:r>
            <a:r>
              <a:rPr lang="ko-KR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ko-KR" sz="1100" dirty="0" smtClean="0">
                <a:solidFill>
                  <a:srgbClr val="0000FF"/>
                </a:solidFill>
              </a:rPr>
              <a:t>28)</a:t>
            </a:r>
            <a:r>
              <a:rPr lang="ko-KR" altLang="en-US" sz="1100" dirty="0" smtClean="0">
                <a:solidFill>
                  <a:srgbClr val="0000FF"/>
                </a:solidFill>
              </a:rPr>
              <a:t>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52913" y="5517324"/>
            <a:ext cx="2341183" cy="432545"/>
          </a:xfrm>
          <a:prstGeom prst="wedgeRoundRectCallout">
            <a:avLst>
              <a:gd name="adj1" fmla="val -92677"/>
              <a:gd name="adj2" fmla="val -440503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s: MNIST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손글씨에서</a:t>
            </a:r>
            <a:r>
              <a:rPr lang="ko-KR" altLang="en-US" sz="1100" dirty="0" smtClean="0">
                <a:solidFill>
                  <a:srgbClr val="0000FF"/>
                </a:solidFill>
              </a:rPr>
              <a:t> 훈련 데이터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만개에서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553" y="2433361"/>
            <a:ext cx="3251658" cy="371452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87844" y="2431405"/>
            <a:ext cx="3374734" cy="371647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9013" y="2076647"/>
            <a:ext cx="278473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5922" y="2054628"/>
            <a:ext cx="276069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44" y="1542766"/>
            <a:ext cx="1397243" cy="20306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99001" y="2765054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83628" y="3248977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</a:p>
          <a:p>
            <a:r>
              <a:rPr lang="ko-KR" altLang="en-US" dirty="0" smtClean="0"/>
              <a:t>중간층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23" y="2021689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250" y="4887481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9449" y="4970082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04769" y="2938508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0762" y="5209641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81486" y="3622008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60762" y="5630124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02839"/>
            <a:ext cx="8603852" cy="515150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0" y="1170940"/>
            <a:ext cx="6168189" cy="3385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38" y="4300266"/>
            <a:ext cx="3468030" cy="1892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9608" y="392861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1288" y="4544177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5381" y="5887846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 기준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6811" y="4850235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 기준</a:t>
            </a:r>
          </a:p>
        </p:txBody>
      </p:sp>
    </p:spTree>
    <p:extLst>
      <p:ext uri="{BB962C8B-B14F-4D97-AF65-F5344CB8AC3E}">
        <p14:creationId xmlns:p14="http://schemas.microsoft.com/office/powerpoint/2010/main" val="22438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 신경 세포</a:t>
            </a:r>
            <a:r>
              <a:rPr lang="en-US" altLang="ko-KR" dirty="0" smtClean="0"/>
              <a:t>(Artificial</a:t>
            </a:r>
            <a:r>
              <a:rPr lang="ko-KR" altLang="en-US" dirty="0" smtClean="0"/>
              <a:t> </a:t>
            </a:r>
            <a:r>
              <a:rPr lang="en-US" altLang="ko-KR" dirty="0" smtClean="0"/>
              <a:t>Neuron)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신경망</a:t>
            </a:r>
            <a:r>
              <a:rPr lang="en-US" altLang="ko-KR" dirty="0" smtClean="0"/>
              <a:t>(network) </a:t>
            </a:r>
          </a:p>
          <a:p>
            <a:pPr lvl="1"/>
            <a:r>
              <a:rPr lang="ko-KR" altLang="en-US" dirty="0" smtClean="0"/>
              <a:t>뉴런의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91" y="1038316"/>
            <a:ext cx="5198418" cy="184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35" y="2870092"/>
            <a:ext cx="5179677" cy="33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70" y="1757689"/>
            <a:ext cx="7315840" cy="41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출력 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함수로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6" y="1805597"/>
            <a:ext cx="7648271" cy="4181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2812" y="3896183"/>
            <a:ext cx="564754" cy="44235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65258" y="4708186"/>
            <a:ext cx="207525" cy="22373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890413" y="4289895"/>
            <a:ext cx="1965638" cy="1108954"/>
          </a:xfrm>
          <a:custGeom>
            <a:avLst/>
            <a:gdLst>
              <a:gd name="connsiteX0" fmla="*/ 671859 w 1965638"/>
              <a:gd name="connsiteY0" fmla="*/ 0 h 1007964"/>
              <a:gd name="connsiteX1" fmla="*/ 59016 w 1965638"/>
              <a:gd name="connsiteY1" fmla="*/ 982493 h 1007964"/>
              <a:gd name="connsiteX2" fmla="*/ 1965638 w 1965638"/>
              <a:gd name="connsiteY2" fmla="*/ 622570 h 10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638" h="1007964">
                <a:moveTo>
                  <a:pt x="671859" y="0"/>
                </a:moveTo>
                <a:cubicBezTo>
                  <a:pt x="257622" y="439365"/>
                  <a:pt x="-156614" y="878731"/>
                  <a:pt x="59016" y="982493"/>
                </a:cubicBezTo>
                <a:cubicBezTo>
                  <a:pt x="274646" y="1086255"/>
                  <a:pt x="1120142" y="854412"/>
                  <a:pt x="1965638" y="62257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1428" y="2552367"/>
            <a:ext cx="31725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층과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층과 가중치 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" y="2504962"/>
            <a:ext cx="8293395" cy="3559307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 rot="16200000">
            <a:off x="2882328" y="1050941"/>
            <a:ext cx="272166" cy="305391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51827" y="2068108"/>
            <a:ext cx="173316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있는 층</a:t>
            </a:r>
          </a:p>
        </p:txBody>
      </p:sp>
    </p:spTree>
    <p:extLst>
      <p:ext uri="{BB962C8B-B14F-4D97-AF65-F5344CB8AC3E}">
        <p14:creationId xmlns:p14="http://schemas.microsoft.com/office/powerpoint/2010/main" val="25413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 </a:t>
            </a:r>
            <a:r>
              <a:rPr lang="en-US" altLang="ko-KR" dirty="0" smtClean="0"/>
              <a:t>MLP </a:t>
            </a:r>
            <a:r>
              <a:rPr lang="ko-KR" altLang="en-US" dirty="0" err="1" smtClean="0"/>
              <a:t>페셉트론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연산식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개의 입력 특성과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ko-KR" altLang="en-US" dirty="0" err="1"/>
              <a:t>퍼셉트론에서의</a:t>
            </a:r>
            <a:r>
              <a:rPr lang="ko-KR" altLang="en-US" dirty="0"/>
              <a:t> </a:t>
            </a:r>
            <a:r>
              <a:rPr lang="ko-KR" altLang="en-US" dirty="0" err="1"/>
              <a:t>연산식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5" y="1601085"/>
            <a:ext cx="8181194" cy="47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다음부터 </a:t>
            </a:r>
            <a:r>
              <a:rPr lang="ko-KR" altLang="en-US" dirty="0" err="1" smtClean="0"/>
              <a:t>강의시작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6024" y="2588393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활성화 함수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21-7-neuron-activation-dense.ipynb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3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자연수와 자연수의 지수 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</a:t>
            </a:r>
          </a:p>
          <a:p>
            <a:pPr lvl="1"/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오일러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2.71828</a:t>
            </a:r>
            <a:endParaRPr lang="en-US" altLang="ko-KR" dirty="0"/>
          </a:p>
          <a:p>
            <a:r>
              <a:rPr lang="en-US" altLang="ko-KR" dirty="0" smtClean="0"/>
              <a:t>y </a:t>
            </a:r>
            <a:r>
              <a:rPr lang="en-US" altLang="ko-KR" dirty="0"/>
              <a:t>=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-x</a:t>
            </a:r>
            <a:endParaRPr lang="ko-KR" altLang="en-US" baseline="30000" dirty="0"/>
          </a:p>
          <a:p>
            <a:endParaRPr lang="en-US" altLang="ko-KR" dirty="0" smtClean="0"/>
          </a:p>
          <a:p>
            <a:r>
              <a:rPr lang="en-US" altLang="ko-KR" dirty="0" smtClean="0"/>
              <a:t>y = e</a:t>
            </a:r>
            <a:r>
              <a:rPr lang="en-US" altLang="ko-KR" baseline="30000" dirty="0" smtClean="0"/>
              <a:t>x</a:t>
            </a:r>
            <a:endParaRPr lang="ko-KR" altLang="en-US" baseline="30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13" y="1109230"/>
            <a:ext cx="4516046" cy="5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r>
              <a:rPr lang="ko-KR" altLang="en-US" dirty="0" smtClean="0"/>
              <a:t>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(0, 1) 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41" y="1032649"/>
            <a:ext cx="4764170" cy="5312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4" y="2129222"/>
            <a:ext cx="1790285" cy="67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7" y="4143845"/>
            <a:ext cx="2654197" cy="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0, </a:t>
            </a:r>
            <a:r>
              <a:rPr lang="ko-KR" altLang="en-US" dirty="0" err="1" smtClean="0"/>
              <a:t>음수면</a:t>
            </a:r>
            <a:r>
              <a:rPr lang="en-US" altLang="ko-KR" dirty="0" smtClean="0"/>
              <a:t> 0</a:t>
            </a:r>
          </a:p>
          <a:p>
            <a:pPr lvl="1"/>
            <a:r>
              <a:rPr lang="ko-KR" altLang="en-US" dirty="0" err="1" smtClean="0"/>
              <a:t>양수면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90" y="982045"/>
            <a:ext cx="5137044" cy="5323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1" y="2292930"/>
            <a:ext cx="1695636" cy="6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편향을 조정해 출력을 맞춤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50" y="1970763"/>
            <a:ext cx="6006787" cy="35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7076" y="2867588"/>
            <a:ext cx="511698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Unit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(</a:t>
            </a:r>
            <a:r>
              <a:rPr lang="ko-KR" altLang="en-US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정류된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선형 유닛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10" y="1414871"/>
            <a:ext cx="5452118" cy="39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004" y="991536"/>
            <a:ext cx="7615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항등함수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x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1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차함수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x +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a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기울기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(1.5), 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절편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b(1)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조정가능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np.tanh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Unit,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정류된 선형 유닛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"identity"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"linear"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4" y="1135356"/>
            <a:ext cx="7613740" cy="50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58521" y="2588393"/>
            <a:ext cx="48269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 코드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3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대수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행렬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</a:t>
            </a:r>
            <a:r>
              <a:rPr lang="ko-KR" altLang="en-US" dirty="0"/>
              <a:t>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np.dot(a, b)</a:t>
            </a:r>
          </a:p>
          <a:p>
            <a:pPr lvl="2"/>
            <a:r>
              <a:rPr lang="en-US" altLang="ko-KR" dirty="0"/>
              <a:t>a.dot(b)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 descr="http://www.mathcs.emory.edu/~cheung/Courses/554/Syllabus/9-parallel/FIGS/mat-mult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33" y="1636955"/>
            <a:ext cx="4811386" cy="12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miro.medium.com/max/1844/1*D_1tbv_wNFJ-rrremAGX4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800" y="3273689"/>
            <a:ext cx="6149788" cy="207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miro.medium.com/max/268/1*LrU1CDtNhBLS1aIBfVpeE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4" y="5538847"/>
            <a:ext cx="25527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0" y="1193960"/>
            <a:ext cx="5807358" cy="3299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3" y="3669209"/>
            <a:ext cx="3948301" cy="2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1874546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70" y="4740338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4569" y="4822939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9889" y="2791365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15882" y="5062498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6606" y="3474865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15882" y="5482981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35033" y="4537959"/>
            <a:ext cx="56297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1 2 3</a:t>
            </a: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4 5 6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행렬 연산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18" y="1650125"/>
            <a:ext cx="3821893" cy="42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행렬의 순서를 바꾼 계산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가중치와 입력 값의 순서도 수정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99" y="2184560"/>
            <a:ext cx="4486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순서를 바꾼 계산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95" y="2281336"/>
            <a:ext cx="5950533" cy="264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6" y="1193959"/>
            <a:ext cx="2820342" cy="43686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5192" y="6430861"/>
            <a:ext cx="6438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https://www.jeremyjordan.me/intro-to-neural-networks</a:t>
            </a:r>
            <a:r>
              <a:rPr lang="ko-KR" altLang="en-US" sz="1200" dirty="0" smtClean="0">
                <a:hlinkClick r:id="rId4"/>
              </a:rPr>
              <a:t>/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781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가중치와 편향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78" y="1109231"/>
            <a:ext cx="5523364" cy="2474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78" y="3570888"/>
            <a:ext cx="5355989" cy="27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8577" y="2588393"/>
            <a:ext cx="8426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논리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게이트 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OR XOR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신경망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56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 </a:t>
            </a:r>
            <a:r>
              <a:rPr lang="ko-KR" altLang="en-US" dirty="0" smtClean="0"/>
              <a:t>게이트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구할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개와 편향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Picture 4" descr="Screen Shot 2016-08-09 at 3.42.21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4" y="2954143"/>
            <a:ext cx="6248866" cy="33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20443" y="4278946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81563" y="3166601"/>
            <a:ext cx="594803" cy="189227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382973" y="1638089"/>
          <a:ext cx="3592740" cy="158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580">
                  <a:extLst>
                    <a:ext uri="{9D8B030D-6E8A-4147-A177-3AD203B41FA5}">
                      <a16:colId xmlns:a16="http://schemas.microsoft.com/office/drawing/2014/main" val="2152545523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744447425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348656589"/>
                    </a:ext>
                  </a:extLst>
                </a:gridCol>
              </a:tblGrid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7359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25090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092045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117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7321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4986" y="5058881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55" y="4438117"/>
            <a:ext cx="2989714" cy="2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1061902"/>
            <a:ext cx="5956738" cy="5711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37" y="3453880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589" y="4772002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값 그래프와 결과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1168871"/>
            <a:ext cx="5086350" cy="5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 편향 값 알아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3" y="2686429"/>
            <a:ext cx="7999358" cy="3582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85" y="637107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237" y="1955229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540000" y="1654682"/>
            <a:ext cx="3984086" cy="3364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594186" y="2310799"/>
            <a:ext cx="90842" cy="36226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 </a:t>
            </a:r>
            <a:r>
              <a:rPr lang="ko-KR" altLang="en-US" dirty="0"/>
              <a:t>게이트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여러분이 직접 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ko-KR" altLang="en-US" dirty="0" err="1" smtClean="0"/>
              <a:t>퍼셉트론으로는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XOR</a:t>
            </a:r>
            <a:r>
              <a:rPr lang="ko-KR" altLang="en-US" dirty="0"/>
              <a:t> </a:t>
            </a:r>
            <a:r>
              <a:rPr lang="ko-KR" altLang="en-US" dirty="0" smtClean="0"/>
              <a:t>게이트는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마빈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시모어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페퍼트가</a:t>
            </a:r>
            <a:r>
              <a:rPr lang="ko-KR" altLang="en-US" dirty="0" smtClean="0"/>
              <a:t> 증명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겨울의 계기</a:t>
            </a:r>
            <a:endParaRPr lang="ko-KR" altLang="en-US" dirty="0"/>
          </a:p>
        </p:txBody>
      </p:sp>
      <p:pic>
        <p:nvPicPr>
          <p:cNvPr id="2050" name="Picture 2" descr="https://t1.daumcdn.net/cfile/tistory/99612E4B5C0B73DD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8" y="2337676"/>
            <a:ext cx="6609342" cy="35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층으로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구해야 할 총 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가중치와 편향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3 * 2 + 3 * 1 = 9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8" y="2398496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54765" y="2957774"/>
            <a:ext cx="2998291" cy="167637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836012" cy="5151503"/>
          </a:xfrm>
        </p:spPr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기본적인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units, activation</a:t>
            </a:r>
          </a:p>
          <a:p>
            <a:pPr lvl="2"/>
            <a:r>
              <a:rPr lang="ko-KR" altLang="en-US" dirty="0" smtClean="0"/>
              <a:t>뉴런 수와 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input_shape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층에서만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입력의 차원을 명시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(2, )</a:t>
            </a:r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개의 입력을 받는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54113" y="4679939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27" y="1193960"/>
            <a:ext cx="4739927" cy="28790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04074" y="5436185"/>
            <a:ext cx="6696926" cy="17823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38345" y="1257968"/>
            <a:ext cx="1719071" cy="250936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10170" y="5661737"/>
            <a:ext cx="6696926" cy="17823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96942" y="1254920"/>
            <a:ext cx="1786030" cy="2509360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2"/>
          </p:cNvCxnSpPr>
          <p:nvPr/>
        </p:nvCxnSpPr>
        <p:spPr>
          <a:xfrm flipH="1">
            <a:off x="4709160" y="3767328"/>
            <a:ext cx="1188721" cy="1668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182819" y="3743667"/>
            <a:ext cx="1560821" cy="19076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06625" y="6692702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Sequential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입력측 뉴런 수 </a:t>
            </a:r>
            <a:r>
              <a:rPr lang="en-US" altLang="ko-KR" dirty="0" smtClean="0"/>
              <a:t>+ 1) * (</a:t>
            </a:r>
            <a:r>
              <a:rPr lang="ko-KR" altLang="en-US" dirty="0" smtClean="0"/>
              <a:t>출력측 뉴런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3077097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0656" y="2092187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9634" y="2118813"/>
            <a:ext cx="459279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80402" y="3630970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>
            <a:off x="2389274" y="2345311"/>
            <a:ext cx="220768" cy="134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74986" y="2843628"/>
            <a:ext cx="1506544" cy="26758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13205" y="2914423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988298" y="2923300"/>
            <a:ext cx="604475" cy="73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90303" y="3630969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3563" y="3084579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40666" y="4462092"/>
            <a:ext cx="1150252" cy="72246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8" idx="0"/>
          </p:cNvCxnSpPr>
          <p:nvPr/>
        </p:nvCxnSpPr>
        <p:spPr>
          <a:xfrm>
            <a:off x="3978674" y="2997196"/>
            <a:ext cx="2637118" cy="1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2124" y="5515075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2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7184" y="5359220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1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28273" y="2106831"/>
            <a:ext cx="298003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endCxn id="18" idx="0"/>
          </p:cNvCxnSpPr>
          <p:nvPr/>
        </p:nvCxnSpPr>
        <p:spPr>
          <a:xfrm>
            <a:off x="3775214" y="2229416"/>
            <a:ext cx="2840578" cy="223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2"/>
            <a:endCxn id="8" idx="3"/>
          </p:cNvCxnSpPr>
          <p:nvPr/>
        </p:nvCxnSpPr>
        <p:spPr>
          <a:xfrm flipH="1">
            <a:off x="2839681" y="3111213"/>
            <a:ext cx="3988577" cy="129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72" y="1007383"/>
            <a:ext cx="3872150" cy="1701727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endCxn id="15" idx="3"/>
          </p:cNvCxnSpPr>
          <p:nvPr/>
        </p:nvCxnSpPr>
        <p:spPr>
          <a:xfrm flipH="1">
            <a:off x="4849582" y="1673352"/>
            <a:ext cx="2264450" cy="273441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18" idx="0"/>
          </p:cNvCxnSpPr>
          <p:nvPr/>
        </p:nvCxnSpPr>
        <p:spPr>
          <a:xfrm flipH="1">
            <a:off x="6615792" y="2029103"/>
            <a:ext cx="498240" cy="2432989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21" idx="0"/>
          </p:cNvCxnSpPr>
          <p:nvPr/>
        </p:nvCxnSpPr>
        <p:spPr>
          <a:xfrm flipH="1">
            <a:off x="3641815" y="1673352"/>
            <a:ext cx="4606073" cy="384172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00841" y="2029103"/>
            <a:ext cx="2547047" cy="3418436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곱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90650"/>
            <a:ext cx="7753350" cy="407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8319" y="5067240"/>
            <a:ext cx="13003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행렬의 곱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게이트 구현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1040" y="1006523"/>
            <a:ext cx="708988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3.27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계산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3.28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y,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3.29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3.30 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가중치와 편향 확인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weight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model.weights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(weight)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2" y="4581570"/>
            <a:ext cx="6337134" cy="22581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97722" y="5138927"/>
            <a:ext cx="933030" cy="57607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1290" y="5814943"/>
            <a:ext cx="1521294" cy="30239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35951" y="6059203"/>
            <a:ext cx="1374777" cy="18614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24225" y="6381691"/>
            <a:ext cx="707695" cy="27501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99663" y="6656702"/>
            <a:ext cx="639266" cy="12552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</a:t>
            </a:r>
            <a:r>
              <a:rPr lang="en-US" altLang="ko-KR" dirty="0"/>
              <a:t> </a:t>
            </a:r>
            <a:r>
              <a:rPr lang="en-US" altLang="ko-KR" dirty="0" err="1"/>
              <a:t>model.weights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/kernel </a:t>
            </a:r>
          </a:p>
          <a:p>
            <a:r>
              <a:rPr lang="ko-KR" altLang="en-US" dirty="0" smtClean="0"/>
              <a:t>편향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/bias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194" name="Picture 2" descr="Cookie-cutter Neural Network Model for learning X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05" y="1556197"/>
            <a:ext cx="4505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3995928" y="2258568"/>
            <a:ext cx="1399032" cy="161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142232" y="3429000"/>
            <a:ext cx="1115568" cy="44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519672" y="2843784"/>
            <a:ext cx="600407" cy="104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48346" y="3887443"/>
            <a:ext cx="3147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[b0, b1]                       [b]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4" y="4617224"/>
            <a:ext cx="8439150" cy="15049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38914" y="5872585"/>
            <a:ext cx="1019871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09360" y="4256775"/>
            <a:ext cx="210312" cy="161581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67674" y="5142804"/>
            <a:ext cx="1821846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203793" y="4256775"/>
            <a:ext cx="2134327" cy="88602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5466" y="4796803"/>
            <a:ext cx="1907190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55466" y="5526584"/>
            <a:ext cx="1001934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920240" y="3140720"/>
            <a:ext cx="4534055" cy="265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920240" y="2198783"/>
            <a:ext cx="4456655" cy="34149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579174" y="2052786"/>
            <a:ext cx="2874169" cy="27440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2511035" y="2927993"/>
            <a:ext cx="2557188" cy="19249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모델의 학습 과정 </a:t>
            </a:r>
            <a:r>
              <a:rPr lang="ko-KR" altLang="en-US" dirty="0"/>
              <a:t>시각화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(loss)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값의 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가로는 </a:t>
            </a:r>
            <a:r>
              <a:rPr lang="ko-KR" altLang="en-US" dirty="0" err="1" smtClean="0"/>
              <a:t>에폭의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횟수가 증가하면서 계속 손실은 작아짐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5256" y="2362492"/>
            <a:ext cx="7699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3.34 2-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레이어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loss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변화를 선 그래프로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08" y="3520440"/>
            <a:ext cx="4218160" cy="2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뉴런의 출력 값을 정하는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44" y="2067255"/>
            <a:ext cx="6445315" cy="36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편향 </a:t>
            </a:r>
            <a:r>
              <a:rPr lang="en-US" altLang="ko-KR" dirty="0" smtClean="0"/>
              <a:t>b = 0</a:t>
            </a:r>
          </a:p>
          <a:p>
            <a:r>
              <a:rPr lang="ko-KR" altLang="en-US" dirty="0" smtClean="0"/>
              <a:t>활성화 함수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항등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y = x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2" y="2321877"/>
            <a:ext cx="7429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</a:t>
            </a:r>
            <a:r>
              <a:rPr lang="ko-KR" altLang="en-US" dirty="0" smtClean="0"/>
              <a:t>함수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sigmoid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306235" cy="5151503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 </a:t>
            </a:r>
            <a:r>
              <a:rPr lang="en-US" altLang="ko-KR" dirty="0" smtClean="0"/>
              <a:t>p43)</a:t>
            </a:r>
          </a:p>
          <a:p>
            <a:pPr lvl="1"/>
            <a:r>
              <a:rPr lang="en-US" altLang="ko-KR" dirty="0" smtClean="0"/>
              <a:t>Rectified(</a:t>
            </a:r>
            <a:r>
              <a:rPr lang="ko-KR" altLang="en-US" dirty="0" smtClean="0"/>
              <a:t>정류된</a:t>
            </a:r>
            <a:r>
              <a:rPr lang="en-US" altLang="ko-KR" dirty="0" smtClean="0"/>
              <a:t>) Linear Unit(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y=x</a:t>
            </a:r>
            <a:r>
              <a:rPr lang="ko-KR" altLang="en-US" dirty="0" smtClean="0"/>
              <a:t>를 의미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선형 함수를 정류하여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이하는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한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max(x, 0)</a:t>
            </a:r>
          </a:p>
          <a:p>
            <a:pPr lvl="3"/>
            <a:r>
              <a:rPr lang="ko-KR" altLang="en-US" dirty="0" smtClean="0"/>
              <a:t>양수만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 smtClean="0"/>
              <a:t>년 이후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층이 깊어질수록</a:t>
            </a:r>
            <a:r>
              <a:rPr lang="en-US" altLang="ko-KR" dirty="0" smtClean="0"/>
              <a:t>(deep)</a:t>
            </a:r>
            <a:r>
              <a:rPr lang="ko-KR" altLang="en-US" dirty="0" smtClean="0"/>
              <a:t> 많이 활용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양수를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그대로 반환하므로 값의 왜곡이 적어지는 효과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토론토 대학 힌트 교수 </a:t>
            </a:r>
            <a:endParaRPr lang="en-US" altLang="ko-KR" dirty="0" smtClean="0"/>
          </a:p>
          <a:p>
            <a:r>
              <a:rPr lang="en-US" altLang="ko-KR" dirty="0" smtClean="0"/>
              <a:t>Sigmoid</a:t>
            </a:r>
          </a:p>
          <a:p>
            <a:pPr lvl="1"/>
            <a:r>
              <a:rPr lang="en-US" altLang="ko-KR" dirty="0" smtClean="0"/>
              <a:t>s</a:t>
            </a:r>
            <a:r>
              <a:rPr lang="ko-KR" altLang="en-US" dirty="0" smtClean="0"/>
              <a:t>자 형태의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곡선이라는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예전에 많이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11" y="3809468"/>
            <a:ext cx="5263400" cy="2328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836741" cy="5151503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74" y="651528"/>
            <a:ext cx="4776960" cy="2113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53" y="2815618"/>
            <a:ext cx="6246135" cy="34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35235</TotalTime>
  <Words>1571</Words>
  <Application>Microsoft Office PowerPoint</Application>
  <PresentationFormat>화면 슬라이드 쇼(4:3)</PresentationFormat>
  <Paragraphs>319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나눔고딕</vt:lpstr>
      <vt:lpstr>맑은 고딕</vt:lpstr>
      <vt:lpstr>Arial</vt:lpstr>
      <vt:lpstr>Courier New</vt:lpstr>
      <vt:lpstr>Tahoma</vt:lpstr>
      <vt:lpstr>Wingdings</vt:lpstr>
      <vt:lpstr>Office 테마</vt:lpstr>
      <vt:lpstr>디자인 사용자 지정</vt:lpstr>
      <vt:lpstr>PowerPoint 프레젠테이션</vt:lpstr>
      <vt:lpstr>인공 신경 세포(Artificial Neuron)</vt:lpstr>
      <vt:lpstr>입력과 출력</vt:lpstr>
      <vt:lpstr>뉴런 연산</vt:lpstr>
      <vt:lpstr>행렬 곱 연산</vt:lpstr>
      <vt:lpstr>활성화</vt:lpstr>
      <vt:lpstr>간단한 예</vt:lpstr>
      <vt:lpstr>활성화 함수 ReLU, sigmoid</vt:lpstr>
      <vt:lpstr>다양한 활성화 함수 종류</vt:lpstr>
      <vt:lpstr>입출력의 예</vt:lpstr>
      <vt:lpstr>일반화된 인공신경망</vt:lpstr>
      <vt:lpstr>활성화 함수와 편향</vt:lpstr>
      <vt:lpstr>입력 2개, 출력 3개인 신경망 연산</vt:lpstr>
      <vt:lpstr>인공신경망의 시그모이드 함수</vt:lpstr>
      <vt:lpstr>가중치</vt:lpstr>
      <vt:lpstr>PowerPoint 프레젠테이션</vt:lpstr>
      <vt:lpstr>입력의 특징(x1 x2 x3 … xi)과 입력의 자료 수 </vt:lpstr>
      <vt:lpstr>신경망 행렬 계산</vt:lpstr>
      <vt:lpstr>뉴런 계산</vt:lpstr>
      <vt:lpstr>계산 사례</vt:lpstr>
      <vt:lpstr>하나의 출력 뉴런 연산</vt:lpstr>
      <vt:lpstr>층과 가중치</vt:lpstr>
      <vt:lpstr>간단한 MLP 페셉트론 연산식</vt:lpstr>
      <vt:lpstr>다음부터 강의시작</vt:lpstr>
      <vt:lpstr>PowerPoint 프레젠테이션</vt:lpstr>
      <vt:lpstr>실습 파일</vt:lpstr>
      <vt:lpstr>자연수와 자연수의 지수 승</vt:lpstr>
      <vt:lpstr>시그모이드 함수 </vt:lpstr>
      <vt:lpstr>ReLU 함수</vt:lpstr>
      <vt:lpstr>시그모이드 ReLU 함께 그리기</vt:lpstr>
      <vt:lpstr>다양한 활성화 함수</vt:lpstr>
      <vt:lpstr>활성화 함수 결과</vt:lpstr>
      <vt:lpstr>PowerPoint 프레젠테이션</vt:lpstr>
      <vt:lpstr>선형 대수</vt:lpstr>
      <vt:lpstr>계산 사례</vt:lpstr>
      <vt:lpstr>신경망 행렬 계산</vt:lpstr>
      <vt:lpstr>특징 2, 샘플 수 4개의 행렬 연산 </vt:lpstr>
      <vt:lpstr>행렬의 순서를 바꾼 계산(1)</vt:lpstr>
      <vt:lpstr>행렬의 순서를 바꾼 계산(2)</vt:lpstr>
      <vt:lpstr>PowerPoint 프레젠테이션</vt:lpstr>
      <vt:lpstr>AND 게이트 구현</vt:lpstr>
      <vt:lpstr>PowerPoint 프레젠테이션</vt:lpstr>
      <vt:lpstr>손실 값 그래프와 결과 예측</vt:lpstr>
      <vt:lpstr>가중치와 편향 값 알아 보기</vt:lpstr>
      <vt:lpstr>OR 게이트 구현</vt:lpstr>
      <vt:lpstr>XOR 문제</vt:lpstr>
      <vt:lpstr>XOR 해결 </vt:lpstr>
      <vt:lpstr>Sequential 모델</vt:lpstr>
      <vt:lpstr>Sequential 모델과 딥러닝 구조</vt:lpstr>
      <vt:lpstr>XOR 게이트 구현 소스</vt:lpstr>
      <vt:lpstr>가중치와 model.weights</vt:lpstr>
      <vt:lpstr>XOR 모델의 학습 과정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729</cp:revision>
  <dcterms:created xsi:type="dcterms:W3CDTF">2013-05-23T04:26:30Z</dcterms:created>
  <dcterms:modified xsi:type="dcterms:W3CDTF">2021-09-06T15:12:53Z</dcterms:modified>
</cp:coreProperties>
</file>